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39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44.png" ContentType="image/png"/>
  <Override PartName="/ppt/media/image19.png" ContentType="image/png"/>
  <Override PartName="/ppt/media/image20.png" ContentType="image/png"/>
  <Override PartName="/ppt/media/image43.png" ContentType="image/png"/>
  <Override PartName="/ppt/media/image18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9.png" ContentType="image/png"/>
  <Override PartName="/ppt/media/image6.png" ContentType="image/png"/>
  <Override PartName="/ppt/media/image28.png" ContentType="image/png"/>
  <Override PartName="/ppt/media/image5.png" ContentType="image/png"/>
  <Override PartName="/ppt/media/image27.png" ContentType="image/png"/>
  <Override PartName="/ppt/media/image4.png" ContentType="image/png"/>
  <Override PartName="/ppt/media/image42.png" ContentType="image/png"/>
  <Override PartName="/ppt/media/image17.png" ContentType="image/png"/>
  <Override PartName="/ppt/media/image26.png" ContentType="image/png"/>
  <Override PartName="/ppt/media/image3.png" ContentType="image/png"/>
  <Override PartName="/ppt/media/image41.png" ContentType="image/png"/>
  <Override PartName="/ppt/media/image16.png" ContentType="image/png"/>
  <Override PartName="/ppt/media/image25.png" ContentType="image/png"/>
  <Override PartName="/ppt/media/image46.png" ContentType="image/png"/>
  <Override PartName="/ppt/media/image2.png" ContentType="image/png"/>
  <Override PartName="/ppt/media/image40.png" ContentType="image/png"/>
  <Override PartName="/ppt/media/image15.png" ContentType="image/png"/>
  <Override PartName="/ppt/media/image24.png" ContentType="image/png"/>
  <Override PartName="/ppt/media/image45.png" ContentType="image/png"/>
  <Override PartName="/ppt/media/image1.png" ContentType="image/png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6858000"/>
  <p:notesSz cx="6858000" cy="9294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CA3A1B3-F282-4AB7-BB72-AECE11E2B90A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A8E3F0AC-5E71-4FD6-8200-297532C5744F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8F56B9D7-BEDC-425F-94FE-0912C4E3F5AF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B4AB6146-7363-441B-ABCD-DC207F3D876E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EE0B1A58-D35F-47B8-A1D4-EE0FEF7B6DE9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435BC4A2-AFD0-4012-9E7D-47C4B5747A31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27DE912D-0CB5-43DB-B7A1-BC38B3D4AB55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5B1AFC9A-6A14-4510-A2EB-D999FCD208FB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122B8509-FD62-43F4-AD89-6B4D176BFED1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22D689CD-88CD-4E0A-86CA-B1DA721B7AB9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69957D95-1D7A-4E88-AD1D-12B6DFAFCC85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78DFE652-4FEB-4215-936B-CCB4D699B5D7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3022094E-E2CF-4199-8C9E-302FCFA29117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6E82074F-E9AB-4938-91EA-277A5B008893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E3F9D7D1-1BCA-4163-8F69-71BCE45F8491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E6DB1701-D579-47A6-997E-E4108DAA5EBE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C02F4463-EF6E-4683-BC25-7333110F5081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162CB612-2C19-4524-9598-25BAED3E443F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5035E7B4-5068-4ED6-9E99-9AE316B9CA7D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C2DDEA37-1896-4F6E-A94D-805E1EA505A9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114D1B2F-9AC1-4C5A-BDC2-2D410F034205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9907C31C-2EC1-43C0-8EB1-D5953D5A5C29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908D8B71-77A2-430E-9EA9-DF2F95B64791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C2175B3C-CED1-4F58-A775-B370D295CD21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E1BDC23A-7C44-4D3A-9778-DC11B98D3636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D31991B2-6DFB-41DE-A61F-1CFC2EE02602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B20ACAA6-E489-4B28-935D-532E6884D9F8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C6764609-FDF9-4F17-8CBF-9435D1A081DA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EE65D234-5AA8-4618-B6A6-B5AA9FC2F36A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254C5436-525C-488C-BCAB-2AFD5FEE1731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60DDA02B-C467-4F75-A756-D85C5C9DDA4D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4582CDAF-908E-4414-86F4-409E70536045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884400" y="8829720"/>
            <a:ext cx="2971080" cy="46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b"/>
          <a:p>
            <a:pPr>
              <a:lnSpc>
                <a:spcPct val="100000"/>
              </a:lnSpc>
            </a:pPr>
            <a:fld id="{D78457D8-27D6-4DD0-A45C-8BCEE1B675B0}" type="slidenum">
              <a:rPr lang="en-US" sz="1200">
                <a:solidFill>
                  <a:srgbClr val="000000"/>
                </a:solidFill>
                <a:latin typeface="Arial"/>
                <a:ea typeface="Droid Sans Fallback"/>
              </a:rPr>
              <a:t>&lt;number&gt;</a:t>
            </a:fld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16120"/>
            <a:ext cx="5485680" cy="4182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685800" y="75960"/>
            <a:ext cx="7771680" cy="146916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CustomShape 2"/>
          <p:cNvSpPr/>
          <p:nvPr/>
        </p:nvSpPr>
        <p:spPr>
          <a:xfrm>
            <a:off x="685800" y="1523520"/>
            <a:ext cx="7695360" cy="175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Data Driven Decisionmaking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 490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COLL 200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3734280"/>
            <a:ext cx="2856600" cy="159912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440" y="4100040"/>
            <a:ext cx="4479840" cy="183348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025440" y="5288760"/>
            <a:ext cx="2094480" cy="837000"/>
          </a:xfrm>
          <a:prstGeom prst="rect">
            <a:avLst/>
          </a:prstGeom>
          <a:ln>
            <a:noFill/>
          </a:ln>
        </p:spPr>
      </p:pic>
      <p:sp>
        <p:nvSpPr>
          <p:cNvPr id="62" name="Line 1"/>
          <p:cNvSpPr/>
          <p:nvPr/>
        </p:nvSpPr>
        <p:spPr>
          <a:xfrm>
            <a:off x="365760" y="3291480"/>
            <a:ext cx="8412480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pic>
        <p:nvPicPr>
          <p:cNvPr id="6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" y="314640"/>
            <a:ext cx="5466240" cy="151344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471000" y="959760"/>
            <a:ext cx="2032200" cy="15998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800" y="771120"/>
            <a:ext cx="9142920" cy="53726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7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221400"/>
            <a:ext cx="6190200" cy="407556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73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221400"/>
            <a:ext cx="6190200" cy="4075560"/>
          </a:xfrm>
          <a:prstGeom prst="rect">
            <a:avLst/>
          </a:prstGeom>
          <a:ln>
            <a:noFill/>
          </a:ln>
        </p:spPr>
      </p:pic>
      <p:pic>
        <p:nvPicPr>
          <p:cNvPr id="74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50320" y="3202560"/>
            <a:ext cx="4433400" cy="29228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221400"/>
            <a:ext cx="6190200" cy="40755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50320" y="3202560"/>
            <a:ext cx="4433400" cy="29228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54480" y="2103120"/>
            <a:ext cx="5713920" cy="24278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8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800" y="764640"/>
            <a:ext cx="9142920" cy="5086800"/>
          </a:xfrm>
          <a:prstGeom prst="rect">
            <a:avLst/>
          </a:prstGeom>
          <a:ln>
            <a:noFill/>
          </a:ln>
        </p:spPr>
      </p:pic>
      <p:pic>
        <p:nvPicPr>
          <p:cNvPr id="83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0960" y="694080"/>
            <a:ext cx="1522800" cy="95148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800" y="764640"/>
            <a:ext cx="9142920" cy="50868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840" y="3562560"/>
            <a:ext cx="5713920" cy="23803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0960" y="694080"/>
            <a:ext cx="1522800" cy="9514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225160"/>
            <a:ext cx="8228880" cy="210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This is all great, but is big data just around to get better dates and make a ton of money?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98640"/>
            <a:ext cx="9123840" cy="476136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64560" y="457200"/>
            <a:ext cx="3815280" cy="30276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6960" y="1472400"/>
            <a:ext cx="6960600" cy="397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64560" y="457200"/>
            <a:ext cx="3815280" cy="3027600"/>
          </a:xfrm>
          <a:prstGeom prst="rect">
            <a:avLst/>
          </a:prstGeom>
          <a:ln>
            <a:noFill/>
          </a:ln>
        </p:spPr>
      </p:pic>
      <p:pic>
        <p:nvPicPr>
          <p:cNvPr id="99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023360" y="1887480"/>
            <a:ext cx="4560120" cy="341532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64560" y="457200"/>
            <a:ext cx="3815280" cy="30276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023360" y="1887480"/>
            <a:ext cx="4560120" cy="34153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" y="4101840"/>
            <a:ext cx="5809320" cy="193248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2960" y="1218240"/>
            <a:ext cx="7772400" cy="381024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5244840" y="6400800"/>
            <a:ext cx="380700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Droid Sans Fallback"/>
              </a:rPr>
              <a:t>http://www.intellectualventures.com/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6666480" cy="309456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6666480" cy="30945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49920" y="1737360"/>
            <a:ext cx="6704640" cy="297072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6666480" cy="30945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49920" y="1737360"/>
            <a:ext cx="6704640" cy="29707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3295440"/>
            <a:ext cx="5358240" cy="30132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20240" y="1417320"/>
            <a:ext cx="5475960" cy="397080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4480" y="-182880"/>
            <a:ext cx="6094800" cy="685692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960" y="2240640"/>
            <a:ext cx="4570920" cy="34279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95000" y="690480"/>
            <a:ext cx="8008200" cy="150336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09480" y="1143000"/>
            <a:ext cx="4324680" cy="41680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4480" y="291240"/>
            <a:ext cx="8665560" cy="633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161000"/>
            <a:ext cx="9142920" cy="401544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From Here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First Half: Learning the Methods in an Applied Context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Second Half: Choose from a Question that Interests you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Arial"/>
              </a:rPr>
              <a:t>World Bank – Environmental Change &amp; Emissions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Save the Children – Health, Safety, and Child Deprivation in Urban Areas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Arial"/>
              </a:rPr>
              <a:t>National Center for State Courts - Metrics of Procedural Legal Justice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24231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Syllabus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0" y="640080"/>
            <a:ext cx="3483360" cy="584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5469480" y="822960"/>
            <a:ext cx="1953000" cy="759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roid Sans Fallback"/>
              </a:rPr>
              <a:t>452*12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>
            <a:lum bright="-50000"/>
          </a:blip>
          <a:stretch>
            <a:fillRect/>
          </a:stretch>
        </p:blipFill>
        <p:spPr>
          <a:xfrm>
            <a:off x="1577520" y="1645920"/>
            <a:ext cx="1256400" cy="209448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0" y="1209600"/>
            <a:ext cx="9142920" cy="449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1070640" y="2651760"/>
            <a:ext cx="6819120" cy="759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roid Sans Fallback"/>
              </a:rPr>
              <a:t>452*12 = 5,424 by the way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So, what?</a:t>
            </a:r>
            <a:endParaRPr/>
          </a:p>
        </p:txBody>
      </p:sp>
      <p:sp>
        <p:nvSpPr>
          <p:cNvPr id="5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This course is all about giving </a:t>
            </a:r>
            <a:r>
              <a:rPr i="1" lang="en-US" sz="2400">
                <a:solidFill>
                  <a:srgbClr val="000000"/>
                </a:solidFill>
                <a:latin typeface="Arial"/>
              </a:rPr>
              <a:t>you 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the skill to leverage data in a </a:t>
            </a:r>
            <a:r>
              <a:rPr i="1" lang="en-US" sz="2400">
                <a:solidFill>
                  <a:srgbClr val="000000"/>
                </a:solidFill>
                <a:latin typeface="Arial"/>
              </a:rPr>
              <a:t>real world 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case.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Today, we're going to take a brief tour through the variety of data in decisionmaking.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The first half of the semester, you'll work on a real world project for which all the data and methods already exist.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The second half of the semester, in groups you will work with a partner organization (Save the Children, World Bank, US Army Corps, White House OSTP) to work on an unsolved problem.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 1"/>
          <p:cNvSpPr/>
          <p:nvPr/>
        </p:nvSpPr>
        <p:spPr>
          <a:xfrm>
            <a:off x="365760" y="3291480"/>
            <a:ext cx="8412480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pic>
        <p:nvPicPr>
          <p:cNvPr id="57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314640"/>
            <a:ext cx="5466240" cy="1513440"/>
          </a:xfrm>
          <a:prstGeom prst="rect">
            <a:avLst/>
          </a:prstGeom>
          <a:ln>
            <a:noFill/>
          </a:ln>
        </p:spPr>
      </p:pic>
      <p:pic>
        <p:nvPicPr>
          <p:cNvPr id="58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471000" y="959760"/>
            <a:ext cx="2032200" cy="15998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